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99" r:id="rId5"/>
    <p:sldId id="300" r:id="rId6"/>
    <p:sldId id="301" r:id="rId7"/>
    <p:sldId id="277" r:id="rId8"/>
    <p:sldId id="261" r:id="rId9"/>
    <p:sldId id="266" r:id="rId10"/>
    <p:sldId id="272" r:id="rId11"/>
    <p:sldId id="296" r:id="rId12"/>
    <p:sldId id="303" r:id="rId13"/>
    <p:sldId id="298" r:id="rId14"/>
    <p:sldId id="302" r:id="rId15"/>
    <p:sldId id="304" r:id="rId16"/>
    <p:sldId id="305" r:id="rId1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507"/>
    <a:srgbClr val="FFFFFF"/>
    <a:srgbClr val="F2F2F2"/>
    <a:srgbClr val="FAE5CF"/>
    <a:srgbClr val="F3C491"/>
    <a:srgbClr val="83250B"/>
    <a:srgbClr val="64A88C"/>
    <a:srgbClr val="E94A1F"/>
    <a:srgbClr val="FCFDF9"/>
    <a:srgbClr val="2E0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7C783-D317-4EF5-97A0-39C1B90EB7E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8C06C-AD4A-4057-9BC2-93765EA8CEB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/>
        </a:solidFill>
        <a:ln w="38100">
          <a:noFill/>
        </a:ln>
      </dgm:spPr>
      <dgm:t>
        <a:bodyPr/>
        <a:lstStyle/>
        <a:p>
          <a:r>
            <a:rPr lang="ru-RU" sz="3200" b="1" dirty="0" err="1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Дитина</a:t>
          </a:r>
          <a:r>
            <a:rPr lang="ru-RU" sz="32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2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ООП</a:t>
          </a:r>
        </a:p>
      </dgm:t>
    </dgm:pt>
    <dgm:pt modelId="{1FD8024C-8D29-481D-BB04-F18B3500C11B}" type="parTrans" cxnId="{78AE6A1F-A7B0-4522-811D-93EB0BCF563F}">
      <dgm:prSet/>
      <dgm:spPr/>
      <dgm:t>
        <a:bodyPr/>
        <a:lstStyle/>
        <a:p>
          <a:endParaRPr lang="ru-RU"/>
        </a:p>
      </dgm:t>
    </dgm:pt>
    <dgm:pt modelId="{74A74A35-6C79-4E1D-94F7-E12635125837}" type="sibTrans" cxnId="{78AE6A1F-A7B0-4522-811D-93EB0BCF563F}">
      <dgm:prSet/>
      <dgm:spPr/>
      <dgm:t>
        <a:bodyPr/>
        <a:lstStyle/>
        <a:p>
          <a:endParaRPr lang="ru-RU"/>
        </a:p>
      </dgm:t>
    </dgm:pt>
    <dgm:pt modelId="{54766E87-8453-47B7-8865-9311B1B093F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 w="57150">
          <a:solidFill>
            <a:srgbClr val="83250B"/>
          </a:solidFill>
        </a:ln>
      </dgm:spPr>
      <dgm:t>
        <a:bodyPr/>
        <a:lstStyle/>
        <a:p>
          <a:r>
            <a:rPr lang="uk-UA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Пристосованість навчальної бази </a:t>
          </a:r>
          <a:endParaRPr lang="ru-RU" sz="18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7E2CE9-956A-4D8C-A886-5943B89BAD3F}" type="parTrans" cxnId="{0AD21769-5B03-41D2-8DD7-A3E7F1F52B82}">
      <dgm:prSet/>
      <dgm:spPr/>
      <dgm:t>
        <a:bodyPr/>
        <a:lstStyle/>
        <a:p>
          <a:endParaRPr lang="ru-RU"/>
        </a:p>
      </dgm:t>
    </dgm:pt>
    <dgm:pt modelId="{567FFCC1-72F1-40F5-9732-F2AB38E3A74D}" type="sibTrans" cxnId="{0AD21769-5B03-41D2-8DD7-A3E7F1F52B8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83250B"/>
        </a:solidFill>
        <a:ln w="38100">
          <a:noFill/>
        </a:ln>
      </dgm:spPr>
      <dgm:t>
        <a:bodyPr/>
        <a:lstStyle/>
        <a:p>
          <a:endParaRPr lang="ru-RU"/>
        </a:p>
      </dgm:t>
    </dgm:pt>
    <dgm:pt modelId="{7E6D0983-B981-4231-8D2B-A3714F124EC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E75D199-1E64-4314-8A4C-F70C0E791105}" type="parTrans" cxnId="{5F07E449-36F7-4CC5-85CA-7AD3CA75DD03}">
      <dgm:prSet/>
      <dgm:spPr/>
      <dgm:t>
        <a:bodyPr/>
        <a:lstStyle/>
        <a:p>
          <a:endParaRPr lang="ru-RU"/>
        </a:p>
      </dgm:t>
    </dgm:pt>
    <dgm:pt modelId="{AF72DE5F-FA14-43BA-8325-783395BB6C5A}" type="sibTrans" cxnId="{5F07E449-36F7-4CC5-85CA-7AD3CA75DD03}">
      <dgm:prSet/>
      <dgm:spPr/>
      <dgm:t>
        <a:bodyPr/>
        <a:lstStyle/>
        <a:p>
          <a:endParaRPr lang="ru-RU"/>
        </a:p>
      </dgm:t>
    </dgm:pt>
    <dgm:pt modelId="{F426F8B7-011A-439E-AD54-CEB63BE4EAD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 w="38100">
          <a:solidFill>
            <a:srgbClr val="83250B"/>
          </a:solidFill>
        </a:ln>
      </dgm:spPr>
      <dgm:t>
        <a:bodyPr/>
        <a:lstStyle/>
        <a:p>
          <a:r>
            <a:rPr lang="uk-UA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Інклюзивна компетентність учнів </a:t>
          </a:r>
          <a:endParaRPr lang="ru-RU" sz="18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0324A7E-21AF-4067-8B6F-9BD411CD1F97}" type="parTrans" cxnId="{EB59EC66-C31C-4DA7-A564-C41541A0442B}">
      <dgm:prSet/>
      <dgm:spPr/>
      <dgm:t>
        <a:bodyPr/>
        <a:lstStyle/>
        <a:p>
          <a:endParaRPr lang="ru-RU"/>
        </a:p>
      </dgm:t>
    </dgm:pt>
    <dgm:pt modelId="{03F3690B-9775-4507-BD1D-FB8E719577C9}" type="sibTrans" cxnId="{EB59EC66-C31C-4DA7-A564-C41541A0442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83250B"/>
        </a:solidFill>
        <a:ln w="38100">
          <a:noFill/>
        </a:ln>
      </dgm:spPr>
      <dgm:t>
        <a:bodyPr/>
        <a:lstStyle/>
        <a:p>
          <a:endParaRPr lang="ru-RU"/>
        </a:p>
      </dgm:t>
    </dgm:pt>
    <dgm:pt modelId="{69CC9917-1F55-40AC-915E-31ED4C4E0C1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  <a:ln w="38100">
          <a:solidFill>
            <a:srgbClr val="83250B"/>
          </a:solidFill>
        </a:ln>
      </dgm:spPr>
      <dgm:t>
        <a:bodyPr/>
        <a:lstStyle/>
        <a:p>
          <a:r>
            <a:rPr lang="uk-UA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Інклюзивна компетентність вчителів </a:t>
          </a:r>
          <a:endParaRPr lang="ru-RU" sz="18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480ED5-C74E-4A8F-81EE-7A4151FB85AD}" type="parTrans" cxnId="{8C665CA0-9644-4C2D-83FC-88780E390567}">
      <dgm:prSet/>
      <dgm:spPr/>
      <dgm:t>
        <a:bodyPr/>
        <a:lstStyle/>
        <a:p>
          <a:endParaRPr lang="ru-RU"/>
        </a:p>
      </dgm:t>
    </dgm:pt>
    <dgm:pt modelId="{E84C6AF1-9690-4D84-9764-329D02F5634E}" type="sibTrans" cxnId="{8C665CA0-9644-4C2D-83FC-88780E39056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/>
        </a:solidFill>
        <a:ln w="38100">
          <a:noFill/>
        </a:ln>
      </dgm:spPr>
      <dgm:t>
        <a:bodyPr/>
        <a:lstStyle/>
        <a:p>
          <a:endParaRPr lang="ru-RU"/>
        </a:p>
      </dgm:t>
    </dgm:pt>
    <dgm:pt modelId="{35BFA7EC-AF34-4D60-9E53-7B2E24ADD558}" type="pres">
      <dgm:prSet presAssocID="{F297C783-D317-4EF5-97A0-39C1B90EB7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E255E-F018-471A-8F05-8027F8DE1E66}" type="pres">
      <dgm:prSet presAssocID="{DB08C06C-AD4A-4057-9BC2-93765EA8CEBF}" presName="centerShape" presStyleLbl="node0" presStyleIdx="0" presStyleCnt="1" custScaleX="123711" custScaleY="102214" custLinFactNeighborX="867" custLinFactNeighborY="-2125"/>
      <dgm:spPr/>
      <dgm:t>
        <a:bodyPr/>
        <a:lstStyle/>
        <a:p>
          <a:endParaRPr lang="ru-RU"/>
        </a:p>
      </dgm:t>
    </dgm:pt>
    <dgm:pt modelId="{84153FDC-A68D-4395-89B6-5AD686E46D56}" type="pres">
      <dgm:prSet presAssocID="{54766E87-8453-47B7-8865-9311B1B093F2}" presName="node" presStyleLbl="node1" presStyleIdx="0" presStyleCnt="3" custScaleX="204051" custScaleY="87369" custRadScaleRad="100070" custRadScaleInc="1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34013-9E9A-41CB-9227-F61EE1BC0A15}" type="pres">
      <dgm:prSet presAssocID="{54766E87-8453-47B7-8865-9311B1B093F2}" presName="dummy" presStyleCnt="0"/>
      <dgm:spPr/>
    </dgm:pt>
    <dgm:pt modelId="{4E0672A5-0675-4BD7-A38E-610E46DC8ECE}" type="pres">
      <dgm:prSet presAssocID="{567FFCC1-72F1-40F5-9732-F2AB38E3A74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7B92C6F-7729-4D72-8DF1-609798662200}" type="pres">
      <dgm:prSet presAssocID="{F426F8B7-011A-439E-AD54-CEB63BE4EADC}" presName="node" presStyleLbl="node1" presStyleIdx="1" presStyleCnt="3" custScaleX="196434" custScaleY="91654" custRadScaleRad="112012" custRadScaleInc="-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164CE-48AD-4AD2-9F18-9D1B18B1AA4A}" type="pres">
      <dgm:prSet presAssocID="{F426F8B7-011A-439E-AD54-CEB63BE4EADC}" presName="dummy" presStyleCnt="0"/>
      <dgm:spPr/>
    </dgm:pt>
    <dgm:pt modelId="{38688851-BE76-42A4-80FD-FAE6CBDBB17E}" type="pres">
      <dgm:prSet presAssocID="{03F3690B-9775-4507-BD1D-FB8E719577C9}" presName="sibTrans" presStyleLbl="sibTrans2D1" presStyleIdx="1" presStyleCnt="3" custLinFactNeighborX="-2350" custLinFactNeighborY="-8616"/>
      <dgm:spPr/>
      <dgm:t>
        <a:bodyPr/>
        <a:lstStyle/>
        <a:p>
          <a:endParaRPr lang="ru-RU"/>
        </a:p>
      </dgm:t>
    </dgm:pt>
    <dgm:pt modelId="{B0F4A01F-2992-47F7-A906-0A18394ABD04}" type="pres">
      <dgm:prSet presAssocID="{69CC9917-1F55-40AC-915E-31ED4C4E0C1C}" presName="node" presStyleLbl="node1" presStyleIdx="2" presStyleCnt="3" custScaleX="197856" custScaleY="89493" custRadScaleRad="106984" custRadScaleInc="3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91CA-182B-4F37-B019-CEBA6F3630FC}" type="pres">
      <dgm:prSet presAssocID="{69CC9917-1F55-40AC-915E-31ED4C4E0C1C}" presName="dummy" presStyleCnt="0"/>
      <dgm:spPr/>
    </dgm:pt>
    <dgm:pt modelId="{2064DD6F-5FDB-4C91-A0E1-FFD3469DCF3A}" type="pres">
      <dgm:prSet presAssocID="{E84C6AF1-9690-4D84-9764-329D02F5634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CC30849-A578-412C-A462-A248BBB9C2E7}" type="presOf" srcId="{F426F8B7-011A-439E-AD54-CEB63BE4EADC}" destId="{17B92C6F-7729-4D72-8DF1-609798662200}" srcOrd="0" destOrd="0" presId="urn:microsoft.com/office/officeart/2005/8/layout/radial6"/>
    <dgm:cxn modelId="{F79D0302-869D-4191-9E8B-B62B59ACFB1D}" type="presOf" srcId="{DB08C06C-AD4A-4057-9BC2-93765EA8CEBF}" destId="{469E255E-F018-471A-8F05-8027F8DE1E66}" srcOrd="0" destOrd="0" presId="urn:microsoft.com/office/officeart/2005/8/layout/radial6"/>
    <dgm:cxn modelId="{69DC06A6-DA0A-4379-9723-2A4FB01DEB5F}" type="presOf" srcId="{E84C6AF1-9690-4D84-9764-329D02F5634E}" destId="{2064DD6F-5FDB-4C91-A0E1-FFD3469DCF3A}" srcOrd="0" destOrd="0" presId="urn:microsoft.com/office/officeart/2005/8/layout/radial6"/>
    <dgm:cxn modelId="{24F645D6-18D7-4A4F-8E0E-4059829FC375}" type="presOf" srcId="{567FFCC1-72F1-40F5-9732-F2AB38E3A74D}" destId="{4E0672A5-0675-4BD7-A38E-610E46DC8ECE}" srcOrd="0" destOrd="0" presId="urn:microsoft.com/office/officeart/2005/8/layout/radial6"/>
    <dgm:cxn modelId="{0AD21769-5B03-41D2-8DD7-A3E7F1F52B82}" srcId="{DB08C06C-AD4A-4057-9BC2-93765EA8CEBF}" destId="{54766E87-8453-47B7-8865-9311B1B093F2}" srcOrd="0" destOrd="0" parTransId="{057E2CE9-956A-4D8C-A886-5943B89BAD3F}" sibTransId="{567FFCC1-72F1-40F5-9732-F2AB38E3A74D}"/>
    <dgm:cxn modelId="{EB59EC66-C31C-4DA7-A564-C41541A0442B}" srcId="{DB08C06C-AD4A-4057-9BC2-93765EA8CEBF}" destId="{F426F8B7-011A-439E-AD54-CEB63BE4EADC}" srcOrd="1" destOrd="0" parTransId="{50324A7E-21AF-4067-8B6F-9BD411CD1F97}" sibTransId="{03F3690B-9775-4507-BD1D-FB8E719577C9}"/>
    <dgm:cxn modelId="{F2CC4DB7-DED4-4E4C-B32E-887AA5779270}" type="presOf" srcId="{54766E87-8453-47B7-8865-9311B1B093F2}" destId="{84153FDC-A68D-4395-89B6-5AD686E46D56}" srcOrd="0" destOrd="0" presId="urn:microsoft.com/office/officeart/2005/8/layout/radial6"/>
    <dgm:cxn modelId="{8476D283-4E06-4C95-B7CB-AF8CA55D31D3}" type="presOf" srcId="{69CC9917-1F55-40AC-915E-31ED4C4E0C1C}" destId="{B0F4A01F-2992-47F7-A906-0A18394ABD04}" srcOrd="0" destOrd="0" presId="urn:microsoft.com/office/officeart/2005/8/layout/radial6"/>
    <dgm:cxn modelId="{8C665CA0-9644-4C2D-83FC-88780E390567}" srcId="{DB08C06C-AD4A-4057-9BC2-93765EA8CEBF}" destId="{69CC9917-1F55-40AC-915E-31ED4C4E0C1C}" srcOrd="2" destOrd="0" parTransId="{C1480ED5-C74E-4A8F-81EE-7A4151FB85AD}" sibTransId="{E84C6AF1-9690-4D84-9764-329D02F5634E}"/>
    <dgm:cxn modelId="{5F07E449-36F7-4CC5-85CA-7AD3CA75DD03}" srcId="{F297C783-D317-4EF5-97A0-39C1B90EB7E0}" destId="{7E6D0983-B981-4231-8D2B-A3714F124EC1}" srcOrd="1" destOrd="0" parTransId="{9E75D199-1E64-4314-8A4C-F70C0E791105}" sibTransId="{AF72DE5F-FA14-43BA-8325-783395BB6C5A}"/>
    <dgm:cxn modelId="{E2EB7718-6788-4553-890F-56DCD39C36DA}" type="presOf" srcId="{F297C783-D317-4EF5-97A0-39C1B90EB7E0}" destId="{35BFA7EC-AF34-4D60-9E53-7B2E24ADD558}" srcOrd="0" destOrd="0" presId="urn:microsoft.com/office/officeart/2005/8/layout/radial6"/>
    <dgm:cxn modelId="{6F2C9A87-6ECB-46CB-8097-458717BDB5F2}" type="presOf" srcId="{03F3690B-9775-4507-BD1D-FB8E719577C9}" destId="{38688851-BE76-42A4-80FD-FAE6CBDBB17E}" srcOrd="0" destOrd="0" presId="urn:microsoft.com/office/officeart/2005/8/layout/radial6"/>
    <dgm:cxn modelId="{78AE6A1F-A7B0-4522-811D-93EB0BCF563F}" srcId="{F297C783-D317-4EF5-97A0-39C1B90EB7E0}" destId="{DB08C06C-AD4A-4057-9BC2-93765EA8CEBF}" srcOrd="0" destOrd="0" parTransId="{1FD8024C-8D29-481D-BB04-F18B3500C11B}" sibTransId="{74A74A35-6C79-4E1D-94F7-E12635125837}"/>
    <dgm:cxn modelId="{C39D73DD-BF3A-46A6-8DB8-19F847E0D754}" type="presParOf" srcId="{35BFA7EC-AF34-4D60-9E53-7B2E24ADD558}" destId="{469E255E-F018-471A-8F05-8027F8DE1E66}" srcOrd="0" destOrd="0" presId="urn:microsoft.com/office/officeart/2005/8/layout/radial6"/>
    <dgm:cxn modelId="{99C98668-A625-49D6-8452-9B3ADB1137DE}" type="presParOf" srcId="{35BFA7EC-AF34-4D60-9E53-7B2E24ADD558}" destId="{84153FDC-A68D-4395-89B6-5AD686E46D56}" srcOrd="1" destOrd="0" presId="urn:microsoft.com/office/officeart/2005/8/layout/radial6"/>
    <dgm:cxn modelId="{8AE98A9F-F280-4874-8539-3CEBD86E5F6B}" type="presParOf" srcId="{35BFA7EC-AF34-4D60-9E53-7B2E24ADD558}" destId="{A5934013-9E9A-41CB-9227-F61EE1BC0A15}" srcOrd="2" destOrd="0" presId="urn:microsoft.com/office/officeart/2005/8/layout/radial6"/>
    <dgm:cxn modelId="{E552D073-0725-4F5B-8D44-244CCFEDCBA7}" type="presParOf" srcId="{35BFA7EC-AF34-4D60-9E53-7B2E24ADD558}" destId="{4E0672A5-0675-4BD7-A38E-610E46DC8ECE}" srcOrd="3" destOrd="0" presId="urn:microsoft.com/office/officeart/2005/8/layout/radial6"/>
    <dgm:cxn modelId="{FBF28F54-2263-4F6F-83A8-FDC0889EA2EF}" type="presParOf" srcId="{35BFA7EC-AF34-4D60-9E53-7B2E24ADD558}" destId="{17B92C6F-7729-4D72-8DF1-609798662200}" srcOrd="4" destOrd="0" presId="urn:microsoft.com/office/officeart/2005/8/layout/radial6"/>
    <dgm:cxn modelId="{CC3E93EA-C26C-4B0A-BAE1-6AE52B45B465}" type="presParOf" srcId="{35BFA7EC-AF34-4D60-9E53-7B2E24ADD558}" destId="{6EF164CE-48AD-4AD2-9F18-9D1B18B1AA4A}" srcOrd="5" destOrd="0" presId="urn:microsoft.com/office/officeart/2005/8/layout/radial6"/>
    <dgm:cxn modelId="{DEC3949E-619E-41BB-BAF9-E4679A1F6080}" type="presParOf" srcId="{35BFA7EC-AF34-4D60-9E53-7B2E24ADD558}" destId="{38688851-BE76-42A4-80FD-FAE6CBDBB17E}" srcOrd="6" destOrd="0" presId="urn:microsoft.com/office/officeart/2005/8/layout/radial6"/>
    <dgm:cxn modelId="{6130DB23-90DD-4B1F-8F82-12BF74B6F5B5}" type="presParOf" srcId="{35BFA7EC-AF34-4D60-9E53-7B2E24ADD558}" destId="{B0F4A01F-2992-47F7-A906-0A18394ABD04}" srcOrd="7" destOrd="0" presId="urn:microsoft.com/office/officeart/2005/8/layout/radial6"/>
    <dgm:cxn modelId="{E4D2D004-95CD-418C-A3D2-07CDE9810372}" type="presParOf" srcId="{35BFA7EC-AF34-4D60-9E53-7B2E24ADD558}" destId="{AEB591CA-182B-4F37-B019-CEBA6F3630FC}" srcOrd="8" destOrd="0" presId="urn:microsoft.com/office/officeart/2005/8/layout/radial6"/>
    <dgm:cxn modelId="{AFCCFCD4-224A-44FE-8B5E-756ED12617C9}" type="presParOf" srcId="{35BFA7EC-AF34-4D60-9E53-7B2E24ADD558}" destId="{2064DD6F-5FDB-4C91-A0E1-FFD3469DCF3A}" srcOrd="9" destOrd="0" presId="urn:microsoft.com/office/officeart/2005/8/layout/radial6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DD6F-5FDB-4C91-A0E1-FFD3469DCF3A}">
      <dsp:nvSpPr>
        <dsp:cNvPr id="0" name=""/>
        <dsp:cNvSpPr/>
      </dsp:nvSpPr>
      <dsp:spPr>
        <a:xfrm>
          <a:off x="2562791" y="560006"/>
          <a:ext cx="4082605" cy="4082605"/>
        </a:xfrm>
        <a:prstGeom prst="blockArc">
          <a:avLst>
            <a:gd name="adj1" fmla="val 8922447"/>
            <a:gd name="adj2" fmla="val 16520780"/>
            <a:gd name="adj3" fmla="val 4643"/>
          </a:avLst>
        </a:prstGeom>
        <a:solidFill>
          <a:schemeClr val="accent1"/>
        </a:solidFill>
        <a:ln w="38100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8688851-BE76-42A4-80FD-FAE6CBDBB17E}">
      <dsp:nvSpPr>
        <dsp:cNvPr id="0" name=""/>
        <dsp:cNvSpPr/>
      </dsp:nvSpPr>
      <dsp:spPr>
        <a:xfrm>
          <a:off x="2686739" y="719580"/>
          <a:ext cx="4082605" cy="4082605"/>
        </a:xfrm>
        <a:prstGeom prst="blockArc">
          <a:avLst>
            <a:gd name="adj1" fmla="val 965034"/>
            <a:gd name="adj2" fmla="val 9885245"/>
            <a:gd name="adj3" fmla="val 4643"/>
          </a:avLst>
        </a:prstGeom>
        <a:solidFill>
          <a:srgbClr val="83250B"/>
        </a:solidFill>
        <a:ln w="38100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E0672A5-0675-4BD7-A38E-610E46DC8ECE}">
      <dsp:nvSpPr>
        <dsp:cNvPr id="0" name=""/>
        <dsp:cNvSpPr/>
      </dsp:nvSpPr>
      <dsp:spPr>
        <a:xfrm>
          <a:off x="3018201" y="550366"/>
          <a:ext cx="4082605" cy="4082605"/>
        </a:xfrm>
        <a:prstGeom prst="blockArc">
          <a:avLst>
            <a:gd name="adj1" fmla="val 15733708"/>
            <a:gd name="adj2" fmla="val 1954180"/>
            <a:gd name="adj3" fmla="val 4643"/>
          </a:avLst>
        </a:prstGeom>
        <a:solidFill>
          <a:srgbClr val="83250B"/>
        </a:solidFill>
        <a:ln w="38100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9E255E-F018-471A-8F05-8027F8DE1E66}">
      <dsp:nvSpPr>
        <dsp:cNvPr id="0" name=""/>
        <dsp:cNvSpPr/>
      </dsp:nvSpPr>
      <dsp:spPr>
        <a:xfrm>
          <a:off x="3642134" y="1565568"/>
          <a:ext cx="2326164" cy="1921951"/>
        </a:xfrm>
        <a:prstGeom prst="ellipse">
          <a:avLst/>
        </a:prstGeom>
        <a:solidFill>
          <a:schemeClr val="accent1"/>
        </a:solidFill>
        <a:ln w="38100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Дитина</a:t>
          </a:r>
          <a:r>
            <a:rPr lang="ru-RU" sz="32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2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ООП</a:t>
          </a:r>
        </a:p>
      </dsp:txBody>
      <dsp:txXfrm>
        <a:off x="3982793" y="1847031"/>
        <a:ext cx="1644846" cy="1359025"/>
      </dsp:txXfrm>
    </dsp:sp>
    <dsp:sp modelId="{84153FDC-A68D-4395-89B6-5AD686E46D56}">
      <dsp:nvSpPr>
        <dsp:cNvPr id="0" name=""/>
        <dsp:cNvSpPr/>
      </dsp:nvSpPr>
      <dsp:spPr>
        <a:xfrm>
          <a:off x="3446994" y="41077"/>
          <a:ext cx="2685770" cy="1149972"/>
        </a:xfrm>
        <a:prstGeom prst="ellipse">
          <a:avLst/>
        </a:prstGeom>
        <a:solidFill>
          <a:schemeClr val="accent2"/>
        </a:solidFill>
        <a:ln w="57150" cap="rnd" cmpd="sng" algn="ctr">
          <a:solidFill>
            <a:srgbClr val="83250B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Пристосованість навчальної бази </a:t>
          </a:r>
          <a:endParaRPr lang="ru-RU" sz="18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316" y="209487"/>
        <a:ext cx="1899126" cy="813152"/>
      </dsp:txXfrm>
    </dsp:sp>
    <dsp:sp modelId="{17B92C6F-7729-4D72-8DF1-609798662200}">
      <dsp:nvSpPr>
        <dsp:cNvPr id="0" name=""/>
        <dsp:cNvSpPr/>
      </dsp:nvSpPr>
      <dsp:spPr>
        <a:xfrm>
          <a:off x="5447097" y="3061858"/>
          <a:ext cx="2585513" cy="1206372"/>
        </a:xfrm>
        <a:prstGeom prst="ellipse">
          <a:avLst/>
        </a:prstGeom>
        <a:solidFill>
          <a:schemeClr val="accent2"/>
        </a:solidFill>
        <a:ln w="38100" cap="rnd" cmpd="sng" algn="ctr">
          <a:solidFill>
            <a:srgbClr val="83250B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Інклюзивна компетентність учнів </a:t>
          </a:r>
          <a:endParaRPr lang="ru-RU" sz="18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5737" y="3238527"/>
        <a:ext cx="1828233" cy="853034"/>
      </dsp:txXfrm>
    </dsp:sp>
    <dsp:sp modelId="{B0F4A01F-2992-47F7-A906-0A18394ABD04}">
      <dsp:nvSpPr>
        <dsp:cNvPr id="0" name=""/>
        <dsp:cNvSpPr/>
      </dsp:nvSpPr>
      <dsp:spPr>
        <a:xfrm>
          <a:off x="1598123" y="3048001"/>
          <a:ext cx="2604230" cy="1177929"/>
        </a:xfrm>
        <a:prstGeom prst="ellipse">
          <a:avLst/>
        </a:prstGeom>
        <a:solidFill>
          <a:schemeClr val="accent2"/>
        </a:solidFill>
        <a:ln w="38100" cap="rnd" cmpd="sng" algn="ctr">
          <a:solidFill>
            <a:srgbClr val="83250B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Інклюзивна компетентність вчителів </a:t>
          </a:r>
          <a:endParaRPr lang="ru-RU" sz="18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9504" y="3220505"/>
        <a:ext cx="1841468" cy="832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51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0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17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9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6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0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1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0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1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3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2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7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6861-4FD4-47E8-BC05-FA28FFA3563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24EA83-96BC-46C7-B73B-F3CA3E3F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30"/>
            <a:ext cx="12191999" cy="69411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690" y="1415347"/>
            <a:ext cx="7786255" cy="3631763"/>
          </a:xfrm>
          <a:prstGeom prst="rect">
            <a:avLst/>
          </a:prstGeom>
          <a:solidFill>
            <a:srgbClr val="F3C491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Комплексна підтримка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 з особливими освітніми потребами в закладах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загальної середньої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психолога 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6989" y="-83130"/>
            <a:ext cx="7716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Georgia" panose="02040502050405020303" pitchFamily="18" charset="0"/>
              </a:rPr>
              <a:t>Комунальний заклад «Загальноосвітня школа І-ІІІ ступенів №33 Вінницької міської ради» 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30"/>
            <a:ext cx="2258291" cy="22582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E2A2C9-1A21-482A-8365-38BBD6009657}"/>
              </a:ext>
            </a:extLst>
          </p:cNvPr>
          <p:cNvSpPr txBox="1"/>
          <p:nvPr/>
        </p:nvSpPr>
        <p:spPr>
          <a:xfrm>
            <a:off x="6823587" y="5442653"/>
            <a:ext cx="516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FF"/>
                </a:solidFill>
              </a:rPr>
              <a:t>Підготувала</a:t>
            </a:r>
            <a:r>
              <a:rPr lang="uk-UA" sz="2400" b="1" dirty="0" smtClean="0">
                <a:solidFill>
                  <a:srgbClr val="FFFFFF"/>
                </a:solidFill>
              </a:rPr>
              <a:t>:</a:t>
            </a:r>
            <a:endParaRPr lang="uk-UA" sz="2400" b="1" dirty="0">
              <a:solidFill>
                <a:srgbClr val="FFFFFF"/>
              </a:solidFill>
            </a:endParaRPr>
          </a:p>
          <a:p>
            <a:r>
              <a:rPr lang="uk-UA" sz="2400" b="1" dirty="0">
                <a:solidFill>
                  <a:srgbClr val="FFFFFF"/>
                </a:solidFill>
              </a:rPr>
              <a:t>Дрогобецька Інна Анатоліївна, практичний 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67061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896" y="575557"/>
            <a:ext cx="106201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3.Розробка навчально-методичного забезпечення</a:t>
            </a:r>
            <a:r>
              <a:rPr lang="uk-UA" sz="2800" dirty="0"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896" y="1868219"/>
            <a:ext cx="98624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AutoNum type="arabicPeriod"/>
            </a:pPr>
            <a:r>
              <a:rPr lang="uk-UA" sz="2000" b="1" dirty="0">
                <a:latin typeface="Georgia" panose="02040502050405020303" pitchFamily="18" charset="0"/>
              </a:rPr>
              <a:t>Інклюзивна освіта  дітей з ДЦП на </a:t>
            </a:r>
            <a:r>
              <a:rPr lang="uk-UA" sz="2000" b="1" dirty="0" err="1">
                <a:latin typeface="Georgia" panose="02040502050405020303" pitchFamily="18" charset="0"/>
              </a:rPr>
              <a:t>уроках</a:t>
            </a:r>
            <a:r>
              <a:rPr lang="uk-UA" sz="2000" b="1" dirty="0">
                <a:latin typeface="Georgia" panose="02040502050405020303" pitchFamily="18" charset="0"/>
              </a:rPr>
              <a:t> іноземних мов у початковій школі. Навчально-методичний посібник /  Сидоренко Н.А., Скиба В.А., Крикун А.С. – Вінниця: КВНЗ «ВАНО», 2019. – 209 с.  </a:t>
            </a:r>
          </a:p>
          <a:p>
            <a:pPr marL="342900" lvl="0" indent="-342900" algn="just">
              <a:buAutoNum type="arabicPeriod"/>
            </a:pPr>
            <a:endParaRPr lang="uk-UA" sz="2000" b="1" dirty="0">
              <a:latin typeface="Georgia" panose="02040502050405020303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uk-UA" sz="2000" b="1" dirty="0">
                <a:latin typeface="Georgia" panose="02040502050405020303" pitchFamily="18" charset="0"/>
              </a:rPr>
              <a:t>Комплексна підтримка дітей з особливими освітніми потребами в закладі загальної освіти. Навчально-методичний посібник /  Сидоренко Н.А., Дрогобецька І.А., </a:t>
            </a:r>
            <a:r>
              <a:rPr lang="uk-UA" sz="2000" b="1" dirty="0" err="1">
                <a:latin typeface="Georgia" panose="02040502050405020303" pitchFamily="18" charset="0"/>
              </a:rPr>
              <a:t>Невідомська</a:t>
            </a:r>
            <a:r>
              <a:rPr lang="uk-UA" sz="2000" b="1" dirty="0">
                <a:latin typeface="Georgia" panose="02040502050405020303" pitchFamily="18" charset="0"/>
              </a:rPr>
              <a:t> К.С. – Вінниця: КВНЗ «ВАНО», 2020. – 209 с.</a:t>
            </a:r>
          </a:p>
          <a:p>
            <a:pPr marL="342900" lvl="0" indent="-342900" algn="just">
              <a:buFontTx/>
              <a:buAutoNum type="arabicPeriod"/>
            </a:pPr>
            <a:endParaRPr lang="uk-UA" sz="2000" b="1" dirty="0">
              <a:latin typeface="Georgia" panose="02040502050405020303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uk-UA" sz="2000" b="1" dirty="0">
                <a:latin typeface="Georgia" panose="02040502050405020303" pitchFamily="18" charset="0"/>
              </a:rPr>
              <a:t> Вчимося ЖИТИ з дітьми. Тренінгове заняття з батьками дітей з ООП / Дрогобецька І.А., Козаченко Т.В. – Психолог. Шкільний світ №1-2, січень 2017р. с. 45-51</a:t>
            </a:r>
          </a:p>
          <a:p>
            <a:pPr marL="342900" lvl="0" indent="-342900">
              <a:buAutoNum type="arabicPeriod"/>
            </a:pP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5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759527" y="0"/>
            <a:ext cx="10432473" cy="6858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Monotype Corsiva" panose="03010101010201010101" pitchFamily="66" charset="0"/>
              </a:rPr>
              <a:t>Вправа</a:t>
            </a:r>
            <a:r>
              <a:rPr lang="ru-RU" b="1" dirty="0">
                <a:latin typeface="Monotype Corsiva" panose="03010101010201010101" pitchFamily="66" charset="0"/>
              </a:rPr>
              <a:t> «</a:t>
            </a:r>
            <a:r>
              <a:rPr lang="ru-RU" b="1" dirty="0" err="1">
                <a:latin typeface="Monotype Corsiva" panose="03010101010201010101" pitchFamily="66" charset="0"/>
              </a:rPr>
              <a:t>Вибір</a:t>
            </a:r>
            <a:r>
              <a:rPr lang="ru-RU" b="1" dirty="0" smtClean="0">
                <a:latin typeface="Monotype Corsiva" panose="03010101010201010101" pitchFamily="66" charset="0"/>
              </a:rPr>
              <a:t>»</a:t>
            </a:r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1.	</a:t>
            </a:r>
            <a:r>
              <a:rPr lang="ru-RU" sz="3100" dirty="0" err="1">
                <a:latin typeface="Monotype Corsiva" panose="03010101010201010101" pitchFamily="66" charset="0"/>
              </a:rPr>
              <a:t>Демобілізований</a:t>
            </a:r>
            <a:r>
              <a:rPr lang="ru-RU" sz="3100" dirty="0">
                <a:latin typeface="Monotype Corsiva" panose="03010101010201010101" pitchFamily="66" charset="0"/>
              </a:rPr>
              <a:t> солдат, </a:t>
            </a:r>
            <a:r>
              <a:rPr lang="ru-RU" sz="3100" dirty="0" err="1">
                <a:latin typeface="Monotype Corsiva" panose="03010101010201010101" pitchFamily="66" charset="0"/>
              </a:rPr>
              <a:t>який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повертається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із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зони</a:t>
            </a:r>
            <a:r>
              <a:rPr lang="ru-RU" sz="3100" dirty="0">
                <a:latin typeface="Monotype Corsiva" panose="03010101010201010101" pitchFamily="66" charset="0"/>
              </a:rPr>
              <a:t> АТО.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2.	</a:t>
            </a:r>
            <a:r>
              <a:rPr lang="ru-RU" sz="3100" dirty="0" err="1">
                <a:latin typeface="Monotype Corsiva" panose="03010101010201010101" pitchFamily="66" charset="0"/>
              </a:rPr>
              <a:t>Жінка</a:t>
            </a:r>
            <a:r>
              <a:rPr lang="ru-RU" sz="3100" dirty="0">
                <a:latin typeface="Monotype Corsiva" panose="03010101010201010101" pitchFamily="66" charset="0"/>
              </a:rPr>
              <a:t> з </a:t>
            </a:r>
            <a:r>
              <a:rPr lang="ru-RU" sz="3100" dirty="0" err="1">
                <a:latin typeface="Monotype Corsiva" panose="03010101010201010101" pitchFamily="66" charset="0"/>
              </a:rPr>
              <a:t>двома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дітьми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3.	</a:t>
            </a:r>
            <a:r>
              <a:rPr lang="ru-RU" sz="3100" dirty="0" err="1">
                <a:latin typeface="Monotype Corsiva" panose="03010101010201010101" pitchFamily="66" charset="0"/>
              </a:rPr>
              <a:t>Молодий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чоловік</a:t>
            </a:r>
            <a:r>
              <a:rPr lang="ru-RU" sz="3100" dirty="0">
                <a:latin typeface="Monotype Corsiva" panose="03010101010201010101" pitchFamily="66" charset="0"/>
              </a:rPr>
              <a:t>, </a:t>
            </a:r>
            <a:r>
              <a:rPr lang="ru-RU" sz="3100" dirty="0" err="1">
                <a:latin typeface="Monotype Corsiva" panose="03010101010201010101" pitchFamily="66" charset="0"/>
              </a:rPr>
              <a:t>доглянутий</a:t>
            </a:r>
            <a:r>
              <a:rPr lang="ru-RU" sz="3100" dirty="0">
                <a:latin typeface="Monotype Corsiva" panose="03010101010201010101" pitchFamily="66" charset="0"/>
              </a:rPr>
              <a:t>, в дорогому гарному </a:t>
            </a:r>
            <a:r>
              <a:rPr lang="ru-RU" sz="3100" dirty="0" err="1">
                <a:latin typeface="Monotype Corsiva" panose="03010101010201010101" pitchFamily="66" charset="0"/>
              </a:rPr>
              <a:t>одягу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4.	Художник, ВІЛ-</a:t>
            </a:r>
            <a:r>
              <a:rPr lang="ru-RU" sz="3100" dirty="0" err="1">
                <a:latin typeface="Monotype Corsiva" panose="03010101010201010101" pitchFamily="66" charset="0"/>
              </a:rPr>
              <a:t>інфікований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5.	Психолог-</a:t>
            </a:r>
            <a:r>
              <a:rPr lang="ru-RU" sz="3100" dirty="0" err="1">
                <a:latin typeface="Monotype Corsiva" panose="03010101010201010101" pitchFamily="66" charset="0"/>
              </a:rPr>
              <a:t>колега</a:t>
            </a:r>
            <a:r>
              <a:rPr lang="ru-RU" sz="3100" dirty="0">
                <a:latin typeface="Monotype Corsiva" panose="03010101010201010101" pitchFamily="66" charset="0"/>
              </a:rPr>
              <a:t>, </a:t>
            </a:r>
            <a:r>
              <a:rPr lang="ru-RU" sz="3100" dirty="0" err="1">
                <a:latin typeface="Monotype Corsiva" panose="03010101010201010101" pitchFamily="66" charset="0"/>
              </a:rPr>
              <a:t>який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їде</a:t>
            </a:r>
            <a:r>
              <a:rPr lang="ru-RU" sz="3100" dirty="0">
                <a:latin typeface="Monotype Corsiva" panose="03010101010201010101" pitchFamily="66" charset="0"/>
              </a:rPr>
              <a:t> у </a:t>
            </a:r>
            <a:r>
              <a:rPr lang="ru-RU" sz="3100" dirty="0" err="1">
                <a:latin typeface="Monotype Corsiva" panose="03010101010201010101" pitchFamily="66" charset="0"/>
              </a:rPr>
              <a:t>відрядження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6.	Молода «</a:t>
            </a:r>
            <a:r>
              <a:rPr lang="ru-RU" sz="3100" dirty="0" err="1">
                <a:latin typeface="Monotype Corsiva" panose="03010101010201010101" pitchFamily="66" charset="0"/>
              </a:rPr>
              <a:t>дівчина-неформалка</a:t>
            </a:r>
            <a:r>
              <a:rPr lang="ru-RU" sz="3100" dirty="0">
                <a:latin typeface="Monotype Corsiva" panose="03010101010201010101" pitchFamily="66" charset="0"/>
              </a:rPr>
              <a:t>», </a:t>
            </a:r>
            <a:r>
              <a:rPr lang="ru-RU" sz="3100" dirty="0" err="1">
                <a:latin typeface="Monotype Corsiva" panose="03010101010201010101" pitchFamily="66" charset="0"/>
              </a:rPr>
              <a:t>із</a:t>
            </a:r>
            <a:r>
              <a:rPr lang="ru-RU" sz="3100" dirty="0">
                <a:latin typeface="Monotype Corsiva" panose="03010101010201010101" pitchFamily="66" charset="0"/>
              </a:rPr>
              <a:t> зеленим </a:t>
            </a:r>
            <a:r>
              <a:rPr lang="ru-RU" sz="3100" dirty="0" err="1">
                <a:latin typeface="Monotype Corsiva" panose="03010101010201010101" pitchFamily="66" charset="0"/>
              </a:rPr>
              <a:t>волоссям</a:t>
            </a:r>
            <a:r>
              <a:rPr lang="ru-RU" sz="3100" dirty="0">
                <a:latin typeface="Monotype Corsiva" panose="03010101010201010101" pitchFamily="66" charset="0"/>
              </a:rPr>
              <a:t>, </a:t>
            </a:r>
            <a:r>
              <a:rPr lang="ru-RU" sz="3100" dirty="0" err="1">
                <a:latin typeface="Monotype Corsiva" panose="03010101010201010101" pitchFamily="66" charset="0"/>
              </a:rPr>
              <a:t>пірсінгом</a:t>
            </a:r>
            <a:r>
              <a:rPr lang="ru-RU" sz="3100" dirty="0">
                <a:latin typeface="Monotype Corsiva" panose="03010101010201010101" pitchFamily="66" charset="0"/>
              </a:rPr>
              <a:t>, </a:t>
            </a:r>
            <a:r>
              <a:rPr lang="ru-RU" sz="3100" dirty="0" err="1">
                <a:latin typeface="Monotype Corsiva" panose="03010101010201010101" pitchFamily="66" charset="0"/>
              </a:rPr>
              <a:t>татуюванням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7.	</a:t>
            </a:r>
            <a:r>
              <a:rPr lang="ru-RU" sz="3100" dirty="0" err="1">
                <a:latin typeface="Monotype Corsiva" panose="03010101010201010101" pitchFamily="66" charset="0"/>
              </a:rPr>
              <a:t>Жінка</a:t>
            </a:r>
            <a:r>
              <a:rPr lang="ru-RU" sz="3100" dirty="0">
                <a:latin typeface="Monotype Corsiva" panose="03010101010201010101" pitchFamily="66" charset="0"/>
              </a:rPr>
              <a:t>, яка </a:t>
            </a:r>
            <a:r>
              <a:rPr lang="ru-RU" sz="3100" dirty="0" err="1">
                <a:latin typeface="Monotype Corsiva" panose="03010101010201010101" pitchFamily="66" charset="0"/>
              </a:rPr>
              <a:t>везе</a:t>
            </a:r>
            <a:r>
              <a:rPr lang="ru-RU" sz="3100" dirty="0">
                <a:latin typeface="Monotype Corsiva" panose="03010101010201010101" pitchFamily="66" charset="0"/>
              </a:rPr>
              <a:t> корзину </a:t>
            </a:r>
            <a:r>
              <a:rPr lang="ru-RU" sz="3100" dirty="0" err="1">
                <a:latin typeface="Monotype Corsiva" panose="03010101010201010101" pitchFamily="66" charset="0"/>
              </a:rPr>
              <a:t>із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надзвичайно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духмяними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ківтами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8.	</a:t>
            </a:r>
            <a:r>
              <a:rPr lang="ru-RU" sz="3100" dirty="0" err="1">
                <a:latin typeface="Monotype Corsiva" panose="03010101010201010101" pitchFamily="66" charset="0"/>
              </a:rPr>
              <a:t>Жінка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із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дитиною</a:t>
            </a:r>
            <a:r>
              <a:rPr lang="ru-RU" sz="3100" dirty="0">
                <a:latin typeface="Monotype Corsiva" panose="03010101010201010101" pitchFamily="66" charset="0"/>
              </a:rPr>
              <a:t> на </a:t>
            </a:r>
            <a:r>
              <a:rPr lang="ru-RU" sz="3100" dirty="0" err="1">
                <a:latin typeface="Monotype Corsiva" panose="03010101010201010101" pitchFamily="66" charset="0"/>
              </a:rPr>
              <a:t>інвалідному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візочку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9.	</a:t>
            </a:r>
            <a:r>
              <a:rPr lang="ru-RU" sz="3100" dirty="0" err="1">
                <a:latin typeface="Monotype Corsiva" panose="03010101010201010101" pitchFamily="66" charset="0"/>
              </a:rPr>
              <a:t>Лікар-хірург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10.	</a:t>
            </a:r>
            <a:r>
              <a:rPr lang="ru-RU" sz="3100" dirty="0" err="1">
                <a:latin typeface="Monotype Corsiva" panose="03010101010201010101" pitchFamily="66" charset="0"/>
              </a:rPr>
              <a:t>Власник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кав’ярні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11.	</a:t>
            </a:r>
            <a:r>
              <a:rPr lang="ru-RU" sz="3100" dirty="0" err="1">
                <a:latin typeface="Monotype Corsiva" panose="03010101010201010101" pitchFamily="66" charset="0"/>
              </a:rPr>
              <a:t>Чоловік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середнього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віку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напідпитку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3100" dirty="0">
                <a:latin typeface="Monotype Corsiva" panose="03010101010201010101" pitchFamily="66" charset="0"/>
              </a:rPr>
              <a:t>12.	</a:t>
            </a:r>
            <a:r>
              <a:rPr lang="ru-RU" sz="3100" dirty="0" err="1">
                <a:latin typeface="Monotype Corsiva" panose="03010101010201010101" pitchFamily="66" charset="0"/>
              </a:rPr>
              <a:t>Відомий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журналіст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9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72" y="595744"/>
            <a:ext cx="9185563" cy="52785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Озвучте свій вибір.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керувались при виборі? З ким би не поїхали ні в якому разі?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проявились у виборі стереотипи? Як вони впливають на поведінку людини?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стереотипи? Чи існують вони у ставленні до дітей з ООП?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2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759527" y="0"/>
            <a:ext cx="10432473" cy="685800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 почати відмовлятись від </a:t>
            </a:r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стереотипів</a:t>
            </a:r>
            <a:b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025236"/>
            <a:ext cx="10945090" cy="56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6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52400"/>
            <a:ext cx="8911687" cy="1752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«Онлайн-дискусія»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91" y="706583"/>
            <a:ext cx="11305309" cy="5204640"/>
          </a:xfrm>
        </p:spPr>
        <p:txBody>
          <a:bodyPr>
            <a:no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Максимка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Максимку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років, але говорити він почав лише у 5, тому до школи пішов у 8. Він особливий, не такий, як інші діти. Живе у своєму світі, ні з ким не дружить, може годинами хитатись на стільці, або лягти на підлогу під час уроку, може вдарити асистента учителя або дитину, а може погрожувати словами «Я тебе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 і закопаю», «Я тебе кину в яму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запорпаю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тощо. Коли йому щось цікаво, то включається в розмову і навіть висловлює свою думку дуже глибоко. Але таких тем небагато. Це може бути, наприклад, тема про акул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 нього є мати і батько. Тато працює за кордоном, а мати завжди біля хлопчика. Для вчителя Максим справжнє маленьке чудовисько, адже не такою вона вважала учительську долю. А тут щодня якісь пригоди, телефонні дзвінки від батьків дітей, яких образив Максимко. Дівчатка скаржаться про те, що в школу ходити не хочуть, бо бояться Максимка.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Сьогодні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перерві, Максимко бігав по класу 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бутилочкою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водою і бив однокласників по голові. Учительці прийшлося викликати маму з  коридору і відправити хлопчика додому. Ситуація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зашкалює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Батьки створили чат і переписуються, як діяти далі? До чату підключили психолога.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4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1" y="1108365"/>
            <a:ext cx="10008321" cy="52785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навчилися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психолога?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психолога?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46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2655" y="568036"/>
            <a:ext cx="10030690" cy="6082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розміщуєте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Звертайтесь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 по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Не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кажіть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«Ви не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замініть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«У мене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-жаргону типу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лузери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ламери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бекап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сварку.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розбиратися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Відповідайте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незручне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так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скажіть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Чим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завойовуєте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перевірену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Вичитуйте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предмет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	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Зупиняйте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хамство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Уникайте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ворожнечі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2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60648"/>
              </p:ext>
            </p:extLst>
          </p:nvPr>
        </p:nvGraphicFramePr>
        <p:xfrm>
          <a:off x="1523997" y="1648689"/>
          <a:ext cx="9531927" cy="495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72374" y="644138"/>
            <a:ext cx="8706230" cy="478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u="sng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 умови для реалізації інклюзивної освіти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4655127" y="193964"/>
            <a:ext cx="2743200" cy="13460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Категорії порушень ПФР  у дітей з ООП</a:t>
            </a: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583130" y="1648692"/>
            <a:ext cx="5062106" cy="49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rgbClr val="49150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Виразні та сталі порушення слухової функції</a:t>
            </a:r>
            <a:endParaRPr lang="ru-RU" b="1" i="1" dirty="0">
              <a:solidFill>
                <a:srgbClr val="49150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49150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49150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94386" y="2244807"/>
            <a:ext cx="5062106" cy="539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Виразні порушення зору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99583" y="2910040"/>
            <a:ext cx="5062106" cy="3727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Тяжкі порушення мовлення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583130" y="3433072"/>
            <a:ext cx="5062106" cy="44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Затримка психічного розвитку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83130" y="4000253"/>
            <a:ext cx="5062106" cy="511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 порушення інтелектуального розвитку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83130" y="4620267"/>
            <a:ext cx="5062106" cy="4559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 опорно-рухового апарату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555419" y="5184863"/>
            <a:ext cx="5062106" cy="5741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Емоційно-вольові розлади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83130" y="5862037"/>
            <a:ext cx="5062106" cy="523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Комплексні порушення декількох функцій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518929" y="1149927"/>
            <a:ext cx="2598" cy="497404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521527" y="1149927"/>
            <a:ext cx="2133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546638" y="1773382"/>
            <a:ext cx="106160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2532783" y="2401970"/>
            <a:ext cx="1064201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2532783" y="3013172"/>
            <a:ext cx="106160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2546638" y="3654095"/>
            <a:ext cx="106160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537980" y="4228203"/>
            <a:ext cx="106160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2546638" y="4848217"/>
            <a:ext cx="106160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546638" y="5471914"/>
            <a:ext cx="106160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546638" y="6123974"/>
            <a:ext cx="106160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491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затримки психічного розвитку дітей з особливими освітніми потребами</a:t>
            </a:r>
            <a:endParaRPr lang="ru-RU" b="1" dirty="0">
              <a:solidFill>
                <a:srgbClr val="491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541" y="2369126"/>
            <a:ext cx="9714071" cy="34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5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0691" y="457200"/>
            <a:ext cx="9093921" cy="5454022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Олігофренія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група стійких непрогресуючих 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паталогічних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станів з різною етіологією, які об’єднуються за подібністю основної клінічної картини спадкової, вродженої або набутої розумової відсталості, яка виражається загальним психічним недорозвитком з перевагою інтелектуального дефекту і труднощами соціальної адаптації.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– знищення розуму) – це вид розумової відсталості, який виникає внаслідок пошкодження кори головного мозку в період після 2-3 років і виявляється у стійкому послабленні інтелектуальної діяльності у поєднанні з розладами пам’яті та емоційно-вольової сфери.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2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350166"/>
              </p:ext>
            </p:extLst>
          </p:nvPr>
        </p:nvGraphicFramePr>
        <p:xfrm>
          <a:off x="1871664" y="624110"/>
          <a:ext cx="9772651" cy="5893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6879">
                  <a:extLst>
                    <a:ext uri="{9D8B030D-6E8A-4147-A177-3AD203B41FA5}">
                      <a16:colId xmlns:a16="http://schemas.microsoft.com/office/drawing/2014/main" xmlns="" val="725568835"/>
                    </a:ext>
                  </a:extLst>
                </a:gridCol>
                <a:gridCol w="3257886">
                  <a:extLst>
                    <a:ext uri="{9D8B030D-6E8A-4147-A177-3AD203B41FA5}">
                      <a16:colId xmlns:a16="http://schemas.microsoft.com/office/drawing/2014/main" xmlns="" val="1341567619"/>
                    </a:ext>
                  </a:extLst>
                </a:gridCol>
                <a:gridCol w="3257886">
                  <a:extLst>
                    <a:ext uri="{9D8B030D-6E8A-4147-A177-3AD203B41FA5}">
                      <a16:colId xmlns:a16="http://schemas.microsoft.com/office/drawing/2014/main" xmlns="" val="3418339402"/>
                    </a:ext>
                  </a:extLst>
                </a:gridCol>
              </a:tblGrid>
              <a:tr h="6686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Коефіцієнт інтелекту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Кількісна характеристика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Якісна  характеристика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extLst>
                  <a:ext uri="{0D108BD9-81ED-4DB2-BD59-A6C34878D82A}">
                    <a16:rowId xmlns:a16="http://schemas.microsoft.com/office/drawing/2014/main" xmlns="" val="2591635911"/>
                  </a:ext>
                </a:extLst>
              </a:tr>
              <a:tr h="334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71 і вище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Норма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норма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extLst>
                  <a:ext uri="{0D108BD9-81ED-4DB2-BD59-A6C34878D82A}">
                    <a16:rowId xmlns:a16="http://schemas.microsoft.com/office/drawing/2014/main" xmlns="" val="3335942912"/>
                  </a:ext>
                </a:extLst>
              </a:tr>
              <a:tr h="1330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50-70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Легка розумова відсталість, труднощі у навчанні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Дебільність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extLst>
                  <a:ext uri="{0D108BD9-81ED-4DB2-BD59-A6C34878D82A}">
                    <a16:rowId xmlns:a16="http://schemas.microsoft.com/office/drawing/2014/main" xmlns="" val="1652639962"/>
                  </a:ext>
                </a:extLst>
              </a:tr>
              <a:tr h="1672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35-49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Помірна розумова відсталість, значні труднощі у навчанні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Легка імбецильність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extLst>
                  <a:ext uri="{0D108BD9-81ED-4DB2-BD59-A6C34878D82A}">
                    <a16:rowId xmlns:a16="http://schemas.microsoft.com/office/drawing/2014/main" xmlns="" val="3689446497"/>
                  </a:ext>
                </a:extLst>
              </a:tr>
              <a:tr h="6686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25-39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Важка розумова відсталість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Виразна імбецильність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extLst>
                  <a:ext uri="{0D108BD9-81ED-4DB2-BD59-A6C34878D82A}">
                    <a16:rowId xmlns:a16="http://schemas.microsoft.com/office/drawing/2014/main" xmlns="" val="3165188776"/>
                  </a:ext>
                </a:extLst>
              </a:tr>
              <a:tr h="988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20 і нижче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Глибока розумова відсталість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Ідіотія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4" marR="54494" marT="0" marB="0"/>
                </a:tc>
                <a:extLst>
                  <a:ext uri="{0D108BD9-81ED-4DB2-BD59-A6C34878D82A}">
                    <a16:rowId xmlns:a16="http://schemas.microsoft.com/office/drawing/2014/main" xmlns="" val="275896122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778429" y="-147297"/>
            <a:ext cx="2459568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Якісна та кількісна характеристики інтелекту  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1164" y="1796646"/>
            <a:ext cx="411480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200" b="1" u="sng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комплексної підтримки дітей з ООП у комунальному закладі «Загальноосвітня школа І-ІІІ ступенів №33 Вінницької міської ради»</a:t>
            </a:r>
            <a:endParaRPr lang="ru-RU" sz="2200" b="1" u="sng" dirty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70" y="-290944"/>
            <a:ext cx="6672230" cy="83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1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67199" y="1208808"/>
            <a:ext cx="4350328" cy="1731818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психолого-педагогічного супроводу дітей з ООП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70365" y="3816060"/>
            <a:ext cx="2563090" cy="1365539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етап</a:t>
            </a:r>
            <a:endParaRPr lang="ru-RU" b="1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інклюзивний ресурсний центр (ІРЦ)</a:t>
            </a:r>
            <a:endParaRPr lang="ru-RU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11027" y="3835110"/>
            <a:ext cx="2730645" cy="1346489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 етап</a:t>
            </a:r>
            <a:endParaRPr lang="ru-RU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загальноосвітній навчальний заклад (ЗНЗ)</a:t>
            </a:r>
            <a:endParaRPr lang="ru-RU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40461" y="3835111"/>
            <a:ext cx="2681721" cy="1346488"/>
          </a:xfrm>
          <a:prstGeom prst="round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 етап</a:t>
            </a:r>
            <a:endParaRPr lang="ru-RU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ІРЦ  + ЗНЗ</a:t>
            </a:r>
            <a:endParaRPr lang="ru-RU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338946" y="2992582"/>
            <a:ext cx="6248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587345" y="2992582"/>
            <a:ext cx="0" cy="8234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338946" y="2992582"/>
            <a:ext cx="0" cy="8234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442363" y="2992582"/>
            <a:ext cx="13855" cy="8234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00399" y="418213"/>
            <a:ext cx="739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2.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Психолого-педагогічний супровід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6836" y="799291"/>
            <a:ext cx="8534401" cy="511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8255" indent="450215">
              <a:lnSpc>
                <a:spcPct val="115000"/>
              </a:lnSpc>
              <a:spcAft>
                <a:spcPts val="0"/>
              </a:spcAft>
            </a:pPr>
            <a:endParaRPr lang="uk-UA" sz="2800" b="1" u="sng" dirty="0">
              <a:solidFill>
                <a:schemeClr val="accent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8255" indent="450215" algn="just">
              <a:lnSpc>
                <a:spcPct val="150000"/>
              </a:lnSpc>
              <a:spcAft>
                <a:spcPts val="0"/>
              </a:spcAft>
            </a:pPr>
            <a:endParaRPr lang="ru-RU" sz="2800" b="1" u="sng" dirty="0">
              <a:solidFill>
                <a:schemeClr val="accent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25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Індивідуальне консультування</a:t>
            </a:r>
            <a:endParaRPr lang="ru-RU" sz="2800" dirty="0">
              <a:latin typeface="Bookman Old Style" panose="02050604050505020204" pitchFamily="18" charset="0"/>
            </a:endParaRPr>
          </a:p>
          <a:p>
            <a:pPr marL="342900" marR="825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Просвітницькі заходи</a:t>
            </a:r>
            <a:endParaRPr lang="ru-RU" sz="2800" dirty="0">
              <a:latin typeface="Bookman Old Style" panose="02050604050505020204" pitchFamily="18" charset="0"/>
            </a:endParaRPr>
          </a:p>
          <a:p>
            <a:pPr marL="342900" marR="825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Діагностичні дослідження </a:t>
            </a:r>
            <a:endParaRPr lang="ru-RU" sz="2800" dirty="0">
              <a:latin typeface="Bookman Old Style" panose="02050604050505020204" pitchFamily="18" charset="0"/>
            </a:endParaRPr>
          </a:p>
          <a:p>
            <a:pPr marL="342900" marR="825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Корекційно-розвивальна робота </a:t>
            </a:r>
            <a:endParaRPr lang="ru-RU" sz="2800" dirty="0">
              <a:latin typeface="Bookman Old Style" panose="02050604050505020204" pitchFamily="18" charset="0"/>
            </a:endParaRPr>
          </a:p>
          <a:p>
            <a:pPr marL="342900" marR="825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Організаційно-методична робота</a:t>
            </a:r>
            <a:endParaRPr lang="ru-RU" sz="2800" dirty="0">
              <a:latin typeface="Bookman Old Style" panose="02050604050505020204" pitchFamily="18" charset="0"/>
            </a:endParaRPr>
          </a:p>
          <a:p>
            <a:pPr marL="342900" marR="825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Зв’язки з громадськістю</a:t>
            </a:r>
            <a:endParaRPr lang="ru-RU" sz="2800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3323" y="660746"/>
            <a:ext cx="7586372" cy="548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" marR="8255"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u="sng" dirty="0">
                <a:solidFill>
                  <a:schemeClr val="accent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рамках супроводу здійснюється:</a:t>
            </a:r>
            <a:endParaRPr lang="ru-RU" sz="2800" b="1" u="sng" dirty="0">
              <a:solidFill>
                <a:schemeClr val="accent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507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485</Words>
  <Application>Microsoft Office PowerPoint</Application>
  <PresentationFormat>Произвольный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Презентация PowerPoint</vt:lpstr>
      <vt:lpstr>Презентация PowerPoint</vt:lpstr>
      <vt:lpstr>Презентация PowerPoint</vt:lpstr>
      <vt:lpstr>Типи затримки психічного розвитку дітей з особливими освітніми потребами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«Вибір» 1. Демобілізований солдат, який повертається із зони АТО. 2. Жінка з двома дітьми. 3. Молодий чоловік, доглянутий, в дорогому гарному одягу. 4. Художник, ВІЛ-інфікований. 5. Психолог-колега, який їде у відрядження. 6. Молода «дівчина-неформалка», із зеленим волоссям, пірсінгом, татуюванням. 7. Жінка, яка везе корзину із надзвичайно духмяними ківтами. 8. Жінка із дитиною на інвалідному візочку. 9. Лікар-хірург. 10. Власник кав’ярні. 11. Чоловік середнього віку напідпитку. 12. Відомий журналіст. </vt:lpstr>
      <vt:lpstr>Презентация PowerPoint</vt:lpstr>
      <vt:lpstr>Як почати відмовлятись від стереотипів   </vt:lpstr>
      <vt:lpstr>Вправа «Онлайн-дискусія»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Саєнко</dc:creator>
  <cp:lastModifiedBy>Ирина</cp:lastModifiedBy>
  <cp:revision>21</cp:revision>
  <dcterms:created xsi:type="dcterms:W3CDTF">2020-12-21T10:57:05Z</dcterms:created>
  <dcterms:modified xsi:type="dcterms:W3CDTF">2021-02-19T12:45:35Z</dcterms:modified>
</cp:coreProperties>
</file>